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10.xml" ContentType="application/vnd.openxmlformats-officedocument.theme+xml"/>
  <Override PartName="/ppt/theme/theme8.xml" ContentType="application/vnd.openxmlformats-officedocument.theme+xml"/>
  <Override PartName="/ppt/theme/theme11.xml" ContentType="application/vnd.openxmlformats-officedocument.theme+xml"/>
  <Override PartName="/ppt/theme/theme9.xml" ContentType="application/vnd.openxmlformats-officedocument.theme+xml"/>
  <Override PartName="/ppt/theme/theme12.xml" ContentType="application/vnd.openxmlformats-officedocument.theme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1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media/image1.jpeg" ContentType="image/jpeg"/>
  <Override PartName="/ppt/media/image9.png" ContentType="image/png"/>
  <Override PartName="/ppt/media/image13.png" ContentType="image/png"/>
  <Override PartName="/ppt/media/image5.png" ContentType="image/png"/>
  <Override PartName="/ppt/media/image4.png" ContentType="image/png"/>
  <Override PartName="/ppt/media/image12.png" ContentType="image/png"/>
  <Override PartName="/ppt/media/image7.png" ContentType="image/png"/>
  <Override PartName="/ppt/media/image6.png" ContentType="image/png"/>
  <Override PartName="/ppt/media/image3.jpeg" ContentType="image/jpeg"/>
  <Override PartName="/ppt/media/image8.png" ContentType="image/png"/>
  <Override PartName="/ppt/media/image10.png" ContentType="image/png"/>
  <Override PartName="/ppt/media/image2.png" ContentType="image/png"/>
  <Override PartName="/ppt/media/image1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6.xml" ContentType="application/vnd.openxmlformats-officedocument.presentationml.slideLayout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7.xml.rels" ContentType="application/vnd.openxmlformats-package.relationships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30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_rels/notesSlide29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2.xml.rels" ContentType="application/vnd.openxmlformats-package.relationships+xml"/>
  <Override PartName="/ppt/notesSlides/notesSlide2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60" r:id="rId5"/>
    <p:sldMasterId id="2147483662" r:id="rId6"/>
    <p:sldMasterId id="2147483664" r:id="rId7"/>
    <p:sldMasterId id="2147483666" r:id="rId8"/>
    <p:sldMasterId id="2147483668" r:id="rId9"/>
    <p:sldMasterId id="2147483670" r:id="rId10"/>
    <p:sldMasterId id="2147483672" r:id="rId11"/>
    <p:sldMasterId id="2147483674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</p:sldIdLst>
  <p:sldSz cx="9144000" cy="6858000"/>
  <p:notesSz cx="6797675" cy="9926638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Klik om de dia te verplaatsen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Klik om de opmaak van de notities te bewerken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nl-NL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nl-NL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nl-NL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F35F5789-6067-4B4B-99CF-2ADB8CED30CE}" type="slidenum">
              <a:rPr b="0" lang="nl-NL" sz="1400" strike="noStrike" u="non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44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192" name="Google Shape;70;p1:notes"/>
          <p:cNvSpPr/>
          <p:nvPr/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472EA25A-E62F-4380-8660-45E8A2E16067}" type="slidenum">
              <a:rPr b="0" lang="en-US" sz="12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1</a:t>
            </a:fld>
            <a:endParaRPr b="0" lang="nl-NL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440"/>
          </a:xfrm>
          <a:prstGeom prst="rect">
            <a:avLst/>
          </a:prstGeom>
          <a:ln w="0">
            <a:noFill/>
          </a:ln>
        </p:spPr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199" name="Google Shape;232;p26:notes"/>
          <p:cNvSpPr/>
          <p:nvPr/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A852077-CE3E-4D6C-9A19-7520460638C0}" type="slidenum">
              <a:rPr b="0" lang="en-US" sz="12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1</a:t>
            </a:fld>
            <a:endParaRPr b="0" lang="nl-NL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080"/>
          </a:xfrm>
          <a:prstGeom prst="rect">
            <a:avLst/>
          </a:prstGeom>
          <a:ln w="0">
            <a:noFill/>
          </a:ln>
        </p:spPr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sldNum" idx="21"/>
          </p:nvPr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123BE33-F4A8-4667-BBED-4E7646F4172E}" type="slidenum">
              <a:rPr b="0" lang="en-US" sz="1800" strike="noStrike" u="non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b="0" lang="nl-NL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080"/>
          </a:xfrm>
          <a:prstGeom prst="rect">
            <a:avLst/>
          </a:prstGeom>
          <a:ln w="0">
            <a:noFill/>
          </a:ln>
        </p:spPr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sldNum" idx="22"/>
          </p:nvPr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3DD4E2E-04C7-41DC-9269-487F26E9C908}" type="slidenum">
              <a:rPr b="0" lang="en-US" sz="1800" strike="noStrike" u="non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b="0" lang="nl-NL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080"/>
          </a:xfrm>
          <a:prstGeom prst="rect">
            <a:avLst/>
          </a:prstGeom>
          <a:ln w="0">
            <a:noFill/>
          </a:ln>
        </p:spPr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sldNum" idx="23"/>
          </p:nvPr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2B1A7EC-8285-4631-A85C-8EDDC1E70100}" type="slidenum">
              <a:rPr b="0" lang="en-US" sz="1800" strike="noStrike" u="none">
                <a:solidFill>
                  <a:srgbClr val="000000"/>
                </a:solidFill>
                <a:uFillTx/>
                <a:latin typeface="Times New Roman"/>
              </a:rPr>
              <a:t>&lt;nummer&gt;</a:t>
            </a:fld>
            <a:endParaRPr b="0" lang="nl-NL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440"/>
          </a:xfrm>
          <a:prstGeom prst="rect">
            <a:avLst/>
          </a:prstGeom>
          <a:ln w="0">
            <a:noFill/>
          </a:ln>
        </p:spPr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voorbeeld van adviezen/klankbord-functie: 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hh-reglement, 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de € 20,= uitkering, 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beloningsbeleid.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Financiele commissie 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Communicatie/promotiecommissie 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1" name="Google Shape;268;p28:notes"/>
          <p:cNvSpPr/>
          <p:nvPr/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B556033-3152-48BD-A662-03FB826D4695}" type="slidenum">
              <a:rPr b="0" lang="en-US" sz="12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&lt;nummer&gt;</a:t>
            </a:fld>
            <a:endParaRPr b="0" lang="nl-NL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440"/>
          </a:xfrm>
          <a:prstGeom prst="rect">
            <a:avLst/>
          </a:prstGeom>
          <a:ln w="0">
            <a:noFill/>
          </a:ln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214" name="Google Shape;277;p27:notes"/>
          <p:cNvSpPr/>
          <p:nvPr/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3471416-9B7C-4849-90F8-99F232FEFB18}" type="slidenum">
              <a:rPr b="0" lang="en-US" sz="12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&lt;nummer&gt;</a:t>
            </a:fld>
            <a:endParaRPr b="0" lang="nl-NL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080"/>
          </a:xfrm>
          <a:prstGeom prst="rect">
            <a:avLst/>
          </a:prstGeom>
          <a:ln w="0">
            <a:noFill/>
          </a:ln>
        </p:spPr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sldNum" idx="24"/>
          </p:nvPr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591896D-69FF-445A-892E-EDCB701EE536}" type="slidenum">
              <a:rPr b="0" lang="en-US" sz="1800" strike="noStrike" u="none">
                <a:solidFill>
                  <a:srgbClr val="000000"/>
                </a:solidFill>
                <a:uFillTx/>
                <a:latin typeface="Times New Roman"/>
              </a:rPr>
              <a:t>&lt;nummer&gt;</a:t>
            </a:fld>
            <a:endParaRPr b="0" lang="nl-NL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080"/>
          </a:xfrm>
          <a:prstGeom prst="rect">
            <a:avLst/>
          </a:prstGeom>
          <a:ln w="0">
            <a:noFill/>
          </a:ln>
        </p:spPr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sldNum" idx="25"/>
          </p:nvPr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F32E90E-7EB9-4250-B8E2-5DDEBCB4CB4C}" type="slidenum">
              <a:rPr b="0" lang="en-US" sz="1800" strike="noStrike" u="none">
                <a:solidFill>
                  <a:srgbClr val="000000"/>
                </a:solidFill>
                <a:uFillTx/>
                <a:latin typeface="Times New Roman"/>
              </a:rPr>
              <a:t>&lt;nummer&gt;</a:t>
            </a:fld>
            <a:endParaRPr b="0" lang="nl-NL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080"/>
          </a:xfrm>
          <a:prstGeom prst="rect">
            <a:avLst/>
          </a:prstGeom>
          <a:ln w="0">
            <a:noFill/>
          </a:ln>
        </p:spPr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3" name="Google Shape;309;g2e0c306365d_0_11:notes"/>
          <p:cNvSpPr/>
          <p:nvPr/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7FCA92F-645E-4DA6-8EC2-F01DF882230C}" type="slidenum">
              <a:rPr b="0" lang="en-US" sz="12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&lt;nummer&gt;</a:t>
            </a:fld>
            <a:endParaRPr b="0" lang="nl-NL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080"/>
          </a:xfrm>
          <a:prstGeom prst="rect">
            <a:avLst/>
          </a:prstGeom>
          <a:ln w="0">
            <a:noFill/>
          </a:ln>
        </p:spPr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sldNum" idx="26"/>
          </p:nvPr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AF8A8F5-0B00-46D1-8261-CB518383E2DA}" type="slidenum">
              <a:rPr b="0" lang="en-US" sz="1800" strike="noStrike" u="none">
                <a:solidFill>
                  <a:srgbClr val="000000"/>
                </a:solidFill>
                <a:uFillTx/>
                <a:latin typeface="Times New Roman"/>
              </a:rPr>
              <a:t>&lt;nummer&gt;</a:t>
            </a:fld>
            <a:endParaRPr b="0" lang="nl-NL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Mondelinge toelichting Yvonne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44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Mondelinge toelichting door Hans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49080"/>
          </a:xfrm>
          <a:prstGeom prst="rect">
            <a:avLst/>
          </a:prstGeom>
          <a:ln w="0">
            <a:noFill/>
          </a:ln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C0DC104-5FE0-4062-B3A6-4382DED11146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658DA2E6-BBBC-4448-8C1A-181BB4251570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2E525E5-AEE1-411E-8F20-12847195C6AE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802ECE3-BD6A-4A78-8C55-64E77555B2C3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87D5B79C-2AAD-4DAE-AB98-DBB212636201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A841255-4693-4C54-AA44-741AE4685578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3B88C34-B7A4-4F79-ADCE-11C607B2B2EB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517C69E1-F680-4E40-B11B-FE6981A3BB45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71AD189-9B11-4D29-ABEC-FCCAB8920209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8B1D0E1-CDDB-4497-965B-25E09461A755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2544FD2-AF1B-408D-90D9-0899BE5C16C1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A6012F-3033-478F-B2D3-7680DB9BE87F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07D9656-0A36-4EFA-B34B-F5E5A7DFF0A0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2984C91-BF57-4A7C-894E-51F67FF060E2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9ADA344-C5DC-482C-A539-D34E26571E21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BC968A6-8D15-4643-9EA6-ABD9A00EDC0E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AD95976-18FB-4164-B1A4-368A1BB1EAFF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6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7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0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1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4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alpha val="48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oogle Shape;13;p33" descr=""/>
          <p:cNvPicPr/>
          <p:nvPr/>
        </p:nvPicPr>
        <p:blipFill>
          <a:blip r:embed="rId2"/>
          <a:stretch/>
        </p:blipFill>
        <p:spPr>
          <a:xfrm>
            <a:off x="0" y="2708280"/>
            <a:ext cx="9143640" cy="464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1692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>
              <a:buNone/>
            </a:pPr>
            <a:r>
              <a:rPr b="0" lang="nl-NL" sz="4400" strike="noStrike" u="non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52574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52574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 idx="1"/>
          </p:nvPr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3E4B63AC-8D19-4A73-968E-3D296FFD7444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&lt;nummer&gt;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alpha val="48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13;p33" descr=""/>
          <p:cNvPicPr/>
          <p:nvPr/>
        </p:nvPicPr>
        <p:blipFill>
          <a:blip r:embed="rId2"/>
          <a:stretch/>
        </p:blipFill>
        <p:spPr>
          <a:xfrm>
            <a:off x="0" y="2708280"/>
            <a:ext cx="9143640" cy="464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>
              <a:buNone/>
            </a:pPr>
            <a:r>
              <a:rPr b="0" lang="nl-NL" sz="4400" strike="noStrike" u="non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b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b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sldNum" idx="10"/>
          </p:nvPr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F4C699CC-4B49-4BBF-88FC-70D0204FF2D6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alpha val="48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8;p35" descr=""/>
          <p:cNvPicPr/>
          <p:nvPr/>
        </p:nvPicPr>
        <p:blipFill>
          <a:blip r:embed="rId2"/>
          <a:stretch/>
        </p:blipFill>
        <p:spPr>
          <a:xfrm>
            <a:off x="0" y="2708280"/>
            <a:ext cx="9143640" cy="4646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" name="Google Shape;59;p35" descr="profielfoto_01.png"/>
          <p:cNvPicPr/>
          <p:nvPr/>
        </p:nvPicPr>
        <p:blipFill>
          <a:blip r:embed="rId3"/>
          <a:stretch/>
        </p:blipFill>
        <p:spPr>
          <a:xfrm>
            <a:off x="457200" y="404640"/>
            <a:ext cx="864720" cy="864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691640" y="0"/>
            <a:ext cx="6994800" cy="155628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>
              <a:buNone/>
            </a:pPr>
            <a:r>
              <a:rPr b="0" lang="nl-NL" sz="4400" strike="noStrike" u="non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52574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sldNum" idx="11"/>
          </p:nvPr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91FC1759-44C7-4235-B5F1-FA208DC8CB23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alpha val="48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3;p33" descr=""/>
          <p:cNvPicPr/>
          <p:nvPr/>
        </p:nvPicPr>
        <p:blipFill>
          <a:blip r:embed="rId2"/>
          <a:stretch/>
        </p:blipFill>
        <p:spPr>
          <a:xfrm>
            <a:off x="0" y="2708280"/>
            <a:ext cx="9143640" cy="464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indent="0">
              <a:buNone/>
            </a:pPr>
            <a:r>
              <a:rPr b="0" lang="nl-NL" sz="4000" strike="noStrike" u="non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  <a:endParaRPr b="0" lang="nl-NL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b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sldNum" idx="2"/>
          </p:nvPr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20517F6E-0411-4A28-8A04-C27E8518B4B5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alpha val="48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3;p33" descr=""/>
          <p:cNvPicPr/>
          <p:nvPr/>
        </p:nvPicPr>
        <p:blipFill>
          <a:blip r:embed="rId2"/>
          <a:stretch/>
        </p:blipFill>
        <p:spPr>
          <a:xfrm>
            <a:off x="0" y="2708280"/>
            <a:ext cx="9143640" cy="464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>
              <a:buNone/>
            </a:pPr>
            <a:r>
              <a:rPr b="0" lang="nl-NL" sz="4400" strike="noStrike" u="non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ldNum" idx="3"/>
          </p:nvPr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495F963E-AA44-42BD-95EF-6A6A44189553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alpha val="48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13;p33" descr=""/>
          <p:cNvPicPr/>
          <p:nvPr/>
        </p:nvPicPr>
        <p:blipFill>
          <a:blip r:embed="rId2"/>
          <a:stretch/>
        </p:blipFill>
        <p:spPr>
          <a:xfrm>
            <a:off x="0" y="2708280"/>
            <a:ext cx="9143640" cy="464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 rot="5400000">
            <a:off x="4229280" y="2400120"/>
            <a:ext cx="6857640" cy="20570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>
              <a:buNone/>
            </a:pPr>
            <a:r>
              <a:rPr b="0" lang="nl-NL" sz="4400" strike="noStrike" u="non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 rot="5400000">
            <a:off x="38520" y="418680"/>
            <a:ext cx="6857640" cy="601956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sldNum" idx="4"/>
          </p:nvPr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892E42CB-46B7-4E7D-83DB-9B561BAC8E66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alpha val="48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13;p33" descr=""/>
          <p:cNvPicPr/>
          <p:nvPr/>
        </p:nvPicPr>
        <p:blipFill>
          <a:blip r:embed="rId2"/>
          <a:stretch/>
        </p:blipFill>
        <p:spPr>
          <a:xfrm>
            <a:off x="0" y="2708280"/>
            <a:ext cx="9143640" cy="464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1692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>
              <a:buNone/>
            </a:pPr>
            <a:r>
              <a:rPr b="0" lang="nl-NL" sz="4400" strike="noStrike" u="non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 rot="5400000">
            <a:off x="1943280" y="114120"/>
            <a:ext cx="5257440" cy="82292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sldNum" idx="5"/>
          </p:nvPr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E1825C64-797F-4CE8-83CD-E66DEBB8760F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alpha val="48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13;p33" descr=""/>
          <p:cNvPicPr/>
          <p:nvPr/>
        </p:nvPicPr>
        <p:blipFill>
          <a:blip r:embed="rId2"/>
          <a:stretch/>
        </p:blipFill>
        <p:spPr>
          <a:xfrm>
            <a:off x="0" y="2708280"/>
            <a:ext cx="9143640" cy="464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b">
            <a:noAutofit/>
          </a:bodyPr>
          <a:p>
            <a:pPr indent="0">
              <a:buNone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sldNum" idx="6"/>
          </p:nvPr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AAB19202-19C8-4D1D-8056-D7FA41D4F584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&lt;nummer&gt;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alpha val="48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13;p33" descr=""/>
          <p:cNvPicPr/>
          <p:nvPr/>
        </p:nvPicPr>
        <p:blipFill>
          <a:blip r:embed="rId2"/>
          <a:stretch/>
        </p:blipFill>
        <p:spPr>
          <a:xfrm>
            <a:off x="0" y="2708280"/>
            <a:ext cx="9143640" cy="464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b">
            <a:noAutofit/>
          </a:bodyPr>
          <a:p>
            <a:pPr indent="0">
              <a:buNone/>
            </a:pPr>
            <a:r>
              <a:rPr b="0" lang="nl-NL" sz="2000" strike="noStrike" u="non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400" strike="noStrike" u="non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sldNum" idx="7"/>
          </p:nvPr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3E74D650-D32A-4E0A-AA8C-24C4ACF7018C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alpha val="48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13;p33" descr=""/>
          <p:cNvPicPr/>
          <p:nvPr/>
        </p:nvPicPr>
        <p:blipFill>
          <a:blip r:embed="rId2"/>
          <a:stretch/>
        </p:blipFill>
        <p:spPr>
          <a:xfrm>
            <a:off x="0" y="2708280"/>
            <a:ext cx="9143640" cy="464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sldNum" idx="8"/>
          </p:nvPr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2305EC31-C7EA-457B-BE02-88983E6026E5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alpha val="48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13;p33" descr=""/>
          <p:cNvPicPr/>
          <p:nvPr/>
        </p:nvPicPr>
        <p:blipFill>
          <a:blip r:embed="rId2"/>
          <a:stretch/>
        </p:blipFill>
        <p:spPr>
          <a:xfrm>
            <a:off x="0" y="2708280"/>
            <a:ext cx="9143640" cy="464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1692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>
              <a:buNone/>
            </a:pPr>
            <a:r>
              <a:rPr b="0" lang="nl-NL" sz="4400" strike="noStrike" u="non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ldNum" idx="9"/>
          </p:nvPr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C419664E-27BC-4FE4-A8EF-71C46309D2CA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mailto:penningmeester@energiegilzerijen.nl" TargetMode="External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7.xml"/><Relationship Id="rId6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72;p1"/>
          <p:cNvSpPr/>
          <p:nvPr/>
        </p:nvSpPr>
        <p:spPr>
          <a:xfrm>
            <a:off x="0" y="1484280"/>
            <a:ext cx="9067320" cy="135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9" name="Google Shape;73;p1" descr="EnergieGilzeRijen_pay_off++.jpg"/>
          <p:cNvPicPr/>
          <p:nvPr/>
        </p:nvPicPr>
        <p:blipFill>
          <a:blip r:embed="rId1"/>
          <a:stretch/>
        </p:blipFill>
        <p:spPr>
          <a:xfrm>
            <a:off x="1476360" y="692280"/>
            <a:ext cx="5974920" cy="1469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77800" y="2542680"/>
            <a:ext cx="7772040" cy="16272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marL="39600"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Hartelijk welkom bij de</a:t>
            </a:r>
            <a:br>
              <a:rPr sz="4400"/>
            </a:b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ALV 2025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/>
          </p:nvPr>
        </p:nvSpPr>
        <p:spPr>
          <a:xfrm>
            <a:off x="489600" y="1843200"/>
            <a:ext cx="8241840" cy="3493080"/>
          </a:xfrm>
          <a:prstGeom prst="rect">
            <a:avLst/>
          </a:prstGeom>
          <a:noFill/>
          <a:ln w="0">
            <a:noFill/>
          </a:ln>
        </p:spPr>
        <p:txBody>
          <a:bodyPr lIns="228600" rIns="132120" tIns="50760" bIns="50760" anchor="t">
            <a:noAutofit/>
          </a:bodyPr>
          <a:p>
            <a:pPr marL="343080" indent="-343080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Secretaris Gerd Nossing: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5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contributie geïnd van alle leden, die geen afnemers zijn bij OM | nieuwe energie en die tot begin okt. nog niet hun contributie betaald hadden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5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actueel aantal leden incl. bedrijven (nu 17):          443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5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daarvan zijn OM-klanten:                                       196 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5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nieuwe leden in 2024: +27   in 2025: +23   samen  50 nieuwe leden!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5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uitgetreden/verhuisd 2024:  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-34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82680" indent="-21600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i="1" lang="en-US" sz="1800" strike="noStrike" u="none">
                <a:solidFill>
                  <a:srgbClr val="990000"/>
                </a:solidFill>
                <a:uFillTx/>
                <a:latin typeface="Arial"/>
                <a:ea typeface="Arial"/>
              </a:rPr>
              <a:t>Verzoek: bij betalingen graag lidnummer vermelden!!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" name="Google Shape;148;p11"/>
          <p:cNvSpPr/>
          <p:nvPr/>
        </p:nvSpPr>
        <p:spPr>
          <a:xfrm>
            <a:off x="1403280" y="549360"/>
            <a:ext cx="72068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816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Ledenadministratie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09" name="Google Shape;149;p11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692360" y="0"/>
            <a:ext cx="6994080" cy="1557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Ledenadministratie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84000" y="1818360"/>
            <a:ext cx="7775280" cy="3681720"/>
          </a:xfrm>
          <a:prstGeom prst="rect">
            <a:avLst/>
          </a:prstGeom>
          <a:noFill/>
          <a:ln w="9360">
            <a:solidFill>
              <a:schemeClr val="accent1"/>
            </a:solidFill>
            <a:round/>
          </a:ln>
        </p:spPr>
        <p:txBody>
          <a:bodyPr lIns="50760" rIns="91440" tIns="50760" bIns="50760" anchor="t">
            <a:noAutofit/>
          </a:bodyPr>
          <a:p>
            <a:pPr marL="114480" indent="1144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Ontwikkeling aantal afnemers van OM | nieuwe energie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14480" indent="1144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incl. tussentijdse leverancierswissel, verhuizingen etc.: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14480" indent="1144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1-1-2021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106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14480" indent="1144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1-1-2022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145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14480" indent="1144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1-4-2022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152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14480" indent="1144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1-4-2023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193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14480" indent="1144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1-5-2024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202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14480" indent="1144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1-5-2025  196 (voor het eerst geslonken!)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14480" indent="1144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Aantal leden mei 2025 = 443, dus 44% vd leden zijn afnemers.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14480" indent="1144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Hoe kunnen wij 100% bereiken?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14480" indent="1144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Werkgroep communicatie/promotie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0324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0324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Google Shape;156;p12"/>
          <p:cNvSpPr/>
          <p:nvPr/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fld id="{D829F4C1-F412-4A86-970D-8CC5E5047BB6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13" name="Google Shape;157;p12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  <p:sp>
        <p:nvSpPr>
          <p:cNvPr id="114" name="Google Shape;158;p12"/>
          <p:cNvSpPr/>
          <p:nvPr/>
        </p:nvSpPr>
        <p:spPr>
          <a:xfrm>
            <a:off x="324000" y="4091040"/>
            <a:ext cx="23760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 </a:t>
            </a:r>
            <a:endParaRPr b="0" lang="nl-NL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.</a:t>
            </a:r>
            <a:endParaRPr b="0" lang="nl-NL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5" name="Google Shape;159;p12"/>
          <p:cNvSpPr/>
          <p:nvPr/>
        </p:nvSpPr>
        <p:spPr>
          <a:xfrm rot="20520000">
            <a:off x="5222520" y="4947480"/>
            <a:ext cx="2879280" cy="766080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2400" strike="noStrike" u="none">
                <a:solidFill>
                  <a:schemeClr val="lt1"/>
                </a:solidFill>
                <a:uFillTx/>
                <a:latin typeface="Verdana"/>
                <a:ea typeface="Verdana"/>
              </a:rPr>
              <a:t>Welk idee als lid heeft u?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692360" y="0"/>
            <a:ext cx="6994080" cy="1557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Ledenadministratie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84000" y="1818360"/>
            <a:ext cx="7775280" cy="368172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22860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Herstel PCR-projecten: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door verzekeringen </a:t>
            </a:r>
            <a:r>
              <a:rPr b="0" lang="en-US" sz="1600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nieuwe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eis: Scope12-keuring!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Uitgebreide eisen aan de veiligheid van zonnepanelen-installaties.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In de loop van 2023 zijn de keuringen uitgevoerd: 2 dikke rapporten.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 firma PebbleGreen heeft in 2024 de bevindingen hersteld. 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Kosten keuring plus herstel: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85716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Flaassendijk: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945,31 + 2843,50 = 3788,81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85716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Hangaar 116: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618,61 + 1089,00 = 1707,61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Kosten betaald uit lopende middelen maar zullen in de komende 10 jaar ten laste van de winst van beide projecten gebracht worden.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0324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0324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" name="Google Shape;166;g3549d756076_0_18"/>
          <p:cNvSpPr/>
          <p:nvPr/>
        </p:nvSpPr>
        <p:spPr>
          <a:xfrm>
            <a:off x="7462800" y="6245280"/>
            <a:ext cx="48492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fld id="{FC83662C-57FA-4BD7-9A0A-03B851D071E6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19" name="Google Shape;167;g3549d756076_0_18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  <p:sp>
        <p:nvSpPr>
          <p:cNvPr id="120" name="Google Shape;168;g3549d756076_0_18"/>
          <p:cNvSpPr/>
          <p:nvPr/>
        </p:nvSpPr>
        <p:spPr>
          <a:xfrm>
            <a:off x="324000" y="4091040"/>
            <a:ext cx="23796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 </a:t>
            </a:r>
            <a:endParaRPr b="0" lang="nl-NL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.</a:t>
            </a:r>
            <a:endParaRPr b="0" lang="nl-NL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/>
          </p:nvPr>
        </p:nvSpPr>
        <p:spPr>
          <a:xfrm>
            <a:off x="512280" y="1918080"/>
            <a:ext cx="8313480" cy="3816000"/>
          </a:xfrm>
          <a:prstGeom prst="rect">
            <a:avLst/>
          </a:prstGeom>
          <a:noFill/>
          <a:ln w="0">
            <a:noFill/>
          </a:ln>
        </p:spPr>
        <p:txBody>
          <a:bodyPr lIns="50760" rIns="132120" tIns="50760" bIns="50760" anchor="t">
            <a:noAutofit/>
          </a:bodyPr>
          <a:p>
            <a:pPr marL="343080" indent="-343080">
              <a:lnSpc>
                <a:spcPct val="15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Inkomsten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€ 35.124,90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286000" indent="-3556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€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23.214,54 Verkoop energie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286000" indent="-3556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€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11.910,36 Energie-adviezen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71600" indent="0">
              <a:lnSpc>
                <a:spcPct val="150000"/>
              </a:lnSpc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50000"/>
              </a:lnSpc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82680" indent="-24120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174;p15"/>
          <p:cNvSpPr/>
          <p:nvPr/>
        </p:nvSpPr>
        <p:spPr>
          <a:xfrm>
            <a:off x="1403280" y="549360"/>
            <a:ext cx="72068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816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Financieel jaarverslag 2024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23" name="Google Shape;175;p15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/>
          </p:nvPr>
        </p:nvSpPr>
        <p:spPr>
          <a:xfrm>
            <a:off x="674280" y="1843200"/>
            <a:ext cx="8241840" cy="3816000"/>
          </a:xfrm>
          <a:prstGeom prst="rect">
            <a:avLst/>
          </a:prstGeom>
          <a:noFill/>
          <a:ln w="0">
            <a:noFill/>
          </a:ln>
        </p:spPr>
        <p:txBody>
          <a:bodyPr lIns="50760" rIns="132120" tIns="50760" bIns="50760" anchor="t">
            <a:noAutofit/>
          </a:bodyPr>
          <a:p>
            <a:pPr marL="343080" indent="-343080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Kosten totaal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      </a:t>
            </a:r>
            <a:r>
              <a:rPr b="0" lang="en-US" sz="2000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€ 35.918,68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Directe kosten 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€   9.551,03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Algemene kosten 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€ 12.867,02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Rente uitkeringen 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€   3.379,90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Afschrijvingen 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€ 10.120,73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0">
              <a:lnSpc>
                <a:spcPct val="150000"/>
              </a:lnSpc>
              <a:buNone/>
              <a:tabLst>
                <a:tab algn="l" pos="0"/>
              </a:tabLst>
            </a:pP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" name="Google Shape;181;p16"/>
          <p:cNvSpPr/>
          <p:nvPr/>
        </p:nvSpPr>
        <p:spPr>
          <a:xfrm>
            <a:off x="1403280" y="549360"/>
            <a:ext cx="72068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816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Financieel jaarverslag 2024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26" name="Google Shape;182;p16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/>
          </p:nvPr>
        </p:nvSpPr>
        <p:spPr>
          <a:xfrm>
            <a:off x="565560" y="1918080"/>
            <a:ext cx="8241840" cy="3816000"/>
          </a:xfrm>
          <a:prstGeom prst="rect">
            <a:avLst/>
          </a:prstGeom>
          <a:noFill/>
          <a:ln w="0">
            <a:noFill/>
          </a:ln>
        </p:spPr>
        <p:txBody>
          <a:bodyPr lIns="50760" rIns="132120" tIns="50760" bIns="50760" anchor="t">
            <a:noAutofit/>
          </a:bodyPr>
          <a:p>
            <a:pPr marL="343080" indent="-343080">
              <a:lnSpc>
                <a:spcPct val="15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Overzicht opbrengsten en kosten 2024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Opbrengsten 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€ 35.124,90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Kosten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€ 36.348,80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Resultaat 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-/- 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€   1.223,90</a:t>
            </a:r>
            <a:br>
              <a:rPr sz="3200"/>
            </a:b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</a:rPr>
              <a:t> 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" name="Google Shape;188;p17"/>
          <p:cNvSpPr/>
          <p:nvPr/>
        </p:nvSpPr>
        <p:spPr>
          <a:xfrm>
            <a:off x="1403280" y="549360"/>
            <a:ext cx="72068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816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Financieel jaarverslag 2024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29" name="Google Shape;189;p17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/>
          </p:nvPr>
        </p:nvSpPr>
        <p:spPr>
          <a:xfrm>
            <a:off x="611280" y="1991160"/>
            <a:ext cx="8241840" cy="3816000"/>
          </a:xfrm>
          <a:prstGeom prst="rect">
            <a:avLst/>
          </a:prstGeom>
          <a:noFill/>
          <a:ln w="0">
            <a:noFill/>
          </a:ln>
        </p:spPr>
        <p:txBody>
          <a:bodyPr lIns="50760" rIns="132120" tIns="50760" bIns="50760" anchor="t">
            <a:noAutofit/>
          </a:bodyPr>
          <a:p>
            <a:pPr marL="343080" indent="-343080">
              <a:lnSpc>
                <a:spcPct val="15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Liquiditeitspositie ultimo 2024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Resultaat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        -/- €  1.223,90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Afschrijvingen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€ 10.120,73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</a:t>
            </a:r>
            <a:br>
              <a:rPr sz="1800"/>
            </a:b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cash-flow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€   8.896,83</a:t>
            </a:r>
            <a:br>
              <a:rPr sz="1800"/>
            </a:br>
            <a:br>
              <a:rPr sz="1800"/>
            </a:b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Reserve voor lokale/regionale projecten tbv energietransitie</a:t>
            </a:r>
            <a:br>
              <a:rPr sz="1800"/>
            </a:b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Doelomvang reserve ca. €100.000 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Google Shape;195;p18"/>
          <p:cNvSpPr/>
          <p:nvPr/>
        </p:nvSpPr>
        <p:spPr>
          <a:xfrm>
            <a:off x="1403280" y="549360"/>
            <a:ext cx="72068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816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Financieel jaarverslag 2024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32" name="Google Shape;196;p18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692360" y="0"/>
            <a:ext cx="6994080" cy="1557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Postcoderoos projecten 2023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93360" y="1685880"/>
            <a:ext cx="7862760" cy="366372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PCR-projecten Hangaar 116 en Flaassendijk 15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PCR Hangaar 116 (110 panelen; periode: 01-01-2023 tot 01-01-2024)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+€ 460,59 winst verkoop stroom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teruggaaf energiebelasting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jaarlijkse afschrijving: €23,33 per paneel (€350 / 15 jaar)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 winst werd helemaal aan de leden uitgekeerd vanwege de bijzondere situatie op de energiemarkt.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Let wel: Sinds 2022 worden de winsten op stroom van Hangaar 116 en Flaassendijk 15 samengevoegd en gemiddeld per paneel.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5" name="Google Shape;203;p19"/>
          <p:cNvSpPr/>
          <p:nvPr/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36" name="Google Shape;204;p19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692360" y="0"/>
            <a:ext cx="6994080" cy="1557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Postcoderoos projecten 2023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69960" y="1989000"/>
            <a:ext cx="7862760" cy="386136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PCR-projecten Hangaar 116 en Flaassendijk 15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PCR Flaassendijk 15 (60 panelen; periode: 01-08-2023 tot 01-08-2024)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+€ 719,45 winst uit verkoop stroom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teruggaaf energiebelasting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jaarlijkse afschrijving: €19,87 per paneel (€298 / 15 jaar)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Ook deze winst is helemaal aan de leden uitgekeerd.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 winsten van beide projecten zijn samengevoegd en gemiddeld: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winst per paneel voor beide projecten: € 6,94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Wordt pas uitgekeerd na jaarafrekening Flaassendijk in september!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" name="Google Shape;211;p20"/>
          <p:cNvSpPr/>
          <p:nvPr/>
        </p:nvSpPr>
        <p:spPr>
          <a:xfrm>
            <a:off x="7462800" y="6245280"/>
            <a:ext cx="31212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40" name="Google Shape;212;p20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/>
          </p:nvPr>
        </p:nvSpPr>
        <p:spPr>
          <a:xfrm>
            <a:off x="522720" y="2204640"/>
            <a:ext cx="8236440" cy="3144600"/>
          </a:xfrm>
          <a:prstGeom prst="rect">
            <a:avLst/>
          </a:prstGeom>
          <a:noFill/>
          <a:ln w="0">
            <a:noFill/>
          </a:ln>
        </p:spPr>
        <p:txBody>
          <a:bodyPr lIns="50760" rIns="132120" tIns="50760" bIns="50760" anchor="t">
            <a:noAutofit/>
          </a:bodyPr>
          <a:p>
            <a:pPr indent="0">
              <a:lnSpc>
                <a:spcPct val="150000"/>
              </a:lnSpc>
              <a:buNone/>
              <a:tabLst>
                <a:tab algn="l" pos="0"/>
              </a:tabLst>
            </a:pP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Resultaat Kascontrole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Décharge Bestuur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Verkiezing kascontrolecommissie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2" name="Google Shape;218;p22"/>
          <p:cNvSpPr/>
          <p:nvPr/>
        </p:nvSpPr>
        <p:spPr>
          <a:xfrm>
            <a:off x="1403280" y="549360"/>
            <a:ext cx="72068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816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Kascontrole 2024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43" name="Google Shape;219;p22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/>
          </p:nvPr>
        </p:nvSpPr>
        <p:spPr>
          <a:xfrm>
            <a:off x="580680" y="1706040"/>
            <a:ext cx="7982640" cy="40892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571680" indent="-17136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Opening door de voorzitter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71680" indent="-2858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Inloop vanaf 19.30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71680" indent="-2858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Rondleiding Dhr. Thielen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Korte pauze </a:t>
            </a: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(ca. 15 minuten met koffie, thee en verfrissing)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71680" indent="-2858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Verslag ALV van 30-5-2024 en 20-6-2024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71680" indent="-2858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Presentatie van de activiteiten van afgelopen jaar: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verslag werkgroep Energie Besparen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verslag wijkaanpak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verslag werkgroep Communicatie/Promotie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verslag ledenadministratie en herstel PCR-projecten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" name="Google Shape;80;p2"/>
          <p:cNvSpPr/>
          <p:nvPr/>
        </p:nvSpPr>
        <p:spPr>
          <a:xfrm>
            <a:off x="1398600" y="401760"/>
            <a:ext cx="72068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9600">
              <a:lnSpc>
                <a:spcPct val="100000"/>
              </a:lnSpc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Programma-1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73" name="Google Shape;81;p2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234;p26"/>
          <p:cNvSpPr/>
          <p:nvPr/>
        </p:nvSpPr>
        <p:spPr>
          <a:xfrm>
            <a:off x="1611360" y="798480"/>
            <a:ext cx="740376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" name="Google Shape;235;p26"/>
          <p:cNvSpPr/>
          <p:nvPr/>
        </p:nvSpPr>
        <p:spPr>
          <a:xfrm>
            <a:off x="468360" y="1857600"/>
            <a:ext cx="8351280" cy="350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tIns="50760" bIns="50760" anchor="t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algn="ctr">
              <a:lnSpc>
                <a:spcPct val="150000"/>
              </a:lnSpc>
              <a:tabLst>
                <a:tab algn="l" pos="0"/>
              </a:tabLst>
            </a:pPr>
            <a:r>
              <a:rPr b="0" lang="en-US" sz="3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20 minuten PAUZE</a:t>
            </a:r>
            <a:endParaRPr b="0" lang="nl-NL" sz="3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46" name="Google Shape;236;p26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  <p:sp>
        <p:nvSpPr>
          <p:cNvPr id="147" name="Google Shape;237;p26"/>
          <p:cNvSpPr/>
          <p:nvPr/>
        </p:nvSpPr>
        <p:spPr>
          <a:xfrm>
            <a:off x="1611360" y="785880"/>
            <a:ext cx="72086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960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Pauze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691640" y="0"/>
            <a:ext cx="6994800" cy="155628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Thuisbatterij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457200" y="1676520"/>
            <a:ext cx="8229240" cy="52574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Per 1-1-2027 einde saldering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Installatie batterij ondervangt piek productie zon = negatieve prijs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Balanceren van zonnestroom naar eigen gebruik ipv teruglevering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Speciaal voor de leden collectief project: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Advies bij de selectie van het juiste systeem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Collectieve inkoop van de batterijen en bijbehorende omvormer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Grootte van het batterijpakket aangepast aan uw wensen en mogelijkheden (modulair)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Plaatsing en installatie aan huis door geselecteerde installateurs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Een energiemanagementsysteem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Begeleiding tijdens en nazorg na de plaatsing.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sldNum" idx="15"/>
          </p:nvPr>
        </p:nvSpPr>
        <p:spPr>
          <a:xfrm>
            <a:off x="7462800" y="6245280"/>
            <a:ext cx="31212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866B4319-3A4E-406B-8B7B-77595A48B5E6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cxnSp>
        <p:nvCxnSpPr>
          <p:cNvPr id="151" name="Google Shape;246;g357d3eebe8d_0_0"/>
          <p:cNvCxnSpPr/>
          <p:nvPr/>
        </p:nvCxnSpPr>
        <p:spPr>
          <a:xfrm>
            <a:off x="13680" y="1633320"/>
            <a:ext cx="9120960" cy="360"/>
          </a:xfrm>
          <a:prstGeom prst="straightConnector1">
            <a:avLst/>
          </a:prstGeom>
          <a:ln w="38100">
            <a:solidFill>
              <a:srgbClr val="00b0f0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691640" y="0"/>
            <a:ext cx="6994800" cy="155628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Thuisbatterij 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870920"/>
            <a:ext cx="8229240" cy="52574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2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Gefaseerde aanpak</a:t>
            </a:r>
            <a:endParaRPr b="0" lang="nl-NL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3012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Interesse peilen / voorinschrijving nu tot einde jaar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Ontwikkelen projectaanpak in parallel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Offertes aanvragen, keuze eigen inkoop of via leverancier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Daadwerkelijke inschrijving (met kleine aanbetaling) start 2026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Uitgaan voor definitief aanbod Q2 2026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Uitrol en installatie Q4 2026 - Q1 2027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Voorinschrijving start vandaag. Inschrijfformulier ligt op de tafel.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sldNum" idx="16"/>
          </p:nvPr>
        </p:nvSpPr>
        <p:spPr>
          <a:xfrm>
            <a:off x="7462800" y="6245280"/>
            <a:ext cx="31212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A477CCFA-D7A9-4C66-A057-256EEE3E588E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cxnSp>
        <p:nvCxnSpPr>
          <p:cNvPr id="155" name="Google Shape;255;g357d3eebe8d_0_9"/>
          <p:cNvCxnSpPr/>
          <p:nvPr/>
        </p:nvCxnSpPr>
        <p:spPr>
          <a:xfrm>
            <a:off x="0" y="1753920"/>
            <a:ext cx="9119160" cy="3960"/>
          </a:xfrm>
          <a:prstGeom prst="straightConnector1">
            <a:avLst/>
          </a:prstGeom>
          <a:ln w="38100">
            <a:solidFill>
              <a:srgbClr val="00b0f0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691640" y="0"/>
            <a:ext cx="6994800" cy="155628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Energieopslag Spinder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57200" y="1676520"/>
            <a:ext cx="8229240" cy="4041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57200" indent="-3556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Attero bouwt een 22 MWp zonnepark op de Spinder.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Attero, BOM en BWP de Spinder gaan investeren in een 20MW batterijopslag bij de windmolens.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EGR is lid van BWP de Spinder met 10 andere energiecoöperaties en is gevraagd financieel deel te nemen in dit project.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556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Voorstel is € 25.000,- uit eigen middelen 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en € 50.000,- uit investeringsfonds door inleg van leden. Investeringsfonds: 5% rente voor een inleg tot €5.000,- daarboven 3%. Aanmelden bij </a:t>
            </a:r>
            <a:r>
              <a:rPr b="0" lang="en-US" sz="2000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1"/>
              </a:rPr>
              <a:t>penningmeester@energiegilzerijen.nl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sldNum" idx="17"/>
          </p:nvPr>
        </p:nvSpPr>
        <p:spPr>
          <a:xfrm>
            <a:off x="7462800" y="6245280"/>
            <a:ext cx="31212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2DDF4D5A-FFB2-4660-86D8-052A63D5DC5A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cxnSp>
        <p:nvCxnSpPr>
          <p:cNvPr id="159" name="Google Shape;264;g3595537eeec_0_0"/>
          <p:cNvCxnSpPr/>
          <p:nvPr/>
        </p:nvCxnSpPr>
        <p:spPr>
          <a:xfrm flipV="1">
            <a:off x="-17280" y="1578600"/>
            <a:ext cx="9159840" cy="15840"/>
          </a:xfrm>
          <a:prstGeom prst="straightConnector1">
            <a:avLst/>
          </a:prstGeom>
          <a:ln w="38100">
            <a:solidFill>
              <a:srgbClr val="00b0f0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270;p28"/>
          <p:cNvSpPr/>
          <p:nvPr/>
        </p:nvSpPr>
        <p:spPr>
          <a:xfrm>
            <a:off x="1611360" y="798480"/>
            <a:ext cx="740376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1" name="Google Shape;271;p28"/>
          <p:cNvSpPr/>
          <p:nvPr/>
        </p:nvSpPr>
        <p:spPr>
          <a:xfrm>
            <a:off x="925560" y="1710720"/>
            <a:ext cx="7112520" cy="39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tIns="50760" bIns="50760" anchor="t">
            <a:noAutofit/>
          </a:bodyPr>
          <a:p>
            <a:pPr marL="457200" indent="-343080">
              <a:lnSpc>
                <a:spcPct val="150000"/>
              </a:lnSpc>
              <a:buClr>
                <a:srgbClr val="000000"/>
              </a:buClr>
              <a:buFont typeface="Arial"/>
              <a:buChar char="❖"/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Ledendag 2024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50000"/>
              </a:lnSpc>
              <a:buClr>
                <a:srgbClr val="000000"/>
              </a:buClr>
              <a:buFont typeface="Arial"/>
              <a:buChar char="❖"/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Enquete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 ledenraad is vooral bekend van ALV en ledendag.</a:t>
            </a:r>
            <a:endParaRPr b="0" lang="nl-NL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17520">
              <a:lnSpc>
                <a:spcPct val="150000"/>
              </a:lnSpc>
              <a:buClr>
                <a:srgbClr val="000000"/>
              </a:buClr>
              <a:buFont typeface="Arial"/>
              <a:buChar char="❖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 ledenraadsleden: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2022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2023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2024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2025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14400" indent="457200">
              <a:lnSpc>
                <a:spcPct val="15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Adriaan Ansems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 X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  X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 X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X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14400" indent="457200">
              <a:lnSpc>
                <a:spcPct val="15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Jan Beenhakker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  X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 X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X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14400" indent="457200">
              <a:lnSpc>
                <a:spcPct val="15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Wil Lips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 X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X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9200">
              <a:lnSpc>
                <a:spcPct val="150000"/>
              </a:lnSpc>
              <a:buClr>
                <a:srgbClr val="000000"/>
              </a:buClr>
              <a:buFont typeface="Arial"/>
              <a:buChar char="➢"/>
              <a:tabLst>
                <a:tab algn="l" pos="0"/>
              </a:tabLst>
            </a:pPr>
            <a:r>
              <a:rPr b="0" lang="en-US" sz="19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We hebben nog 2 a 3 extra leden nodig!</a:t>
            </a:r>
            <a:endParaRPr b="0" lang="nl-NL" sz="1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457200">
              <a:lnSpc>
                <a:spcPct val="150000"/>
              </a:lnSpc>
              <a:tabLst>
                <a:tab algn="l" pos="0"/>
              </a:tabLst>
            </a:pPr>
            <a:r>
              <a:rPr b="1" lang="en-US" sz="25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ledenraad@energiegilzerijen.nl</a:t>
            </a:r>
            <a:endParaRPr b="0" lang="nl-NL" sz="2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>
              <a:lnSpc>
                <a:spcPct val="150000"/>
              </a:lnSpc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nl-NL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62" name="Google Shape;272;p28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  <p:sp>
        <p:nvSpPr>
          <p:cNvPr id="163" name="Google Shape;273;p28"/>
          <p:cNvSpPr/>
          <p:nvPr/>
        </p:nvSpPr>
        <p:spPr>
          <a:xfrm>
            <a:off x="1611360" y="785880"/>
            <a:ext cx="72086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960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Ledenraad Energie Gilze Rijen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279;p27"/>
          <p:cNvSpPr/>
          <p:nvPr/>
        </p:nvSpPr>
        <p:spPr>
          <a:xfrm>
            <a:off x="1611360" y="798480"/>
            <a:ext cx="740376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5" name="Google Shape;280;p27"/>
          <p:cNvSpPr/>
          <p:nvPr/>
        </p:nvSpPr>
        <p:spPr>
          <a:xfrm>
            <a:off x="0" y="1236240"/>
            <a:ext cx="8351280" cy="332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tIns="50760" bIns="50760" anchor="t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Woensdag 15.00 uur 13 november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Grote opkomst 80 personen. </a:t>
            </a:r>
            <a:br>
              <a:rPr sz="1800"/>
            </a:b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Een opmerking over tijdstip in enquête.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66" name="Google Shape;281;p27"/>
          <p:cNvCxnSpPr/>
          <p:nvPr/>
        </p:nvCxnSpPr>
        <p:spPr>
          <a:xfrm>
            <a:off x="-124560" y="1298160"/>
            <a:ext cx="9144000" cy="180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  <p:sp>
        <p:nvSpPr>
          <p:cNvPr id="167" name="Google Shape;282;p27"/>
          <p:cNvSpPr/>
          <p:nvPr/>
        </p:nvSpPr>
        <p:spPr>
          <a:xfrm>
            <a:off x="1414440" y="280440"/>
            <a:ext cx="720828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9600">
              <a:lnSpc>
                <a:spcPct val="100000"/>
              </a:lnSpc>
              <a:tabLst>
                <a:tab algn="l" pos="0"/>
              </a:tabLst>
            </a:pPr>
            <a:r>
              <a:rPr b="0" lang="en-US" sz="34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Ledendag 2024</a:t>
            </a:r>
            <a:endParaRPr b="0" lang="nl-NL" sz="3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8" name="Google Shape;283;p27" descr=""/>
          <p:cNvPicPr/>
          <p:nvPr/>
        </p:nvPicPr>
        <p:blipFill>
          <a:blip r:embed="rId1"/>
          <a:stretch/>
        </p:blipFill>
        <p:spPr>
          <a:xfrm>
            <a:off x="3073680" y="2834640"/>
            <a:ext cx="4478760" cy="3107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9" name="Google Shape;284;p27" descr=""/>
          <p:cNvPicPr/>
          <p:nvPr/>
        </p:nvPicPr>
        <p:blipFill>
          <a:blip r:embed="rId2"/>
          <a:stretch/>
        </p:blipFill>
        <p:spPr>
          <a:xfrm>
            <a:off x="271440" y="2586240"/>
            <a:ext cx="2808720" cy="449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Google Shape;285;p27" descr=""/>
          <p:cNvPicPr/>
          <p:nvPr/>
        </p:nvPicPr>
        <p:blipFill>
          <a:blip r:embed="rId3"/>
          <a:stretch/>
        </p:blipFill>
        <p:spPr>
          <a:xfrm>
            <a:off x="3113280" y="4876920"/>
            <a:ext cx="5789160" cy="247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1" name="Google Shape;286;p27" descr=""/>
          <p:cNvPicPr/>
          <p:nvPr/>
        </p:nvPicPr>
        <p:blipFill>
          <a:blip r:embed="rId4">
            <a:alphaModFix amt="55000"/>
          </a:blip>
          <a:stretch/>
        </p:blipFill>
        <p:spPr>
          <a:xfrm>
            <a:off x="4215600" y="1337400"/>
            <a:ext cx="4686840" cy="2643120"/>
          </a:xfrm>
          <a:prstGeom prst="rect">
            <a:avLst/>
          </a:prstGeom>
          <a:solidFill>
            <a:schemeClr val="accent1">
              <a:alpha val="55000"/>
            </a:schemeClr>
          </a:solidFill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730520" y="0"/>
            <a:ext cx="6994800" cy="155628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39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Analyse leden-enquete 2024</a:t>
            </a:r>
            <a:endParaRPr b="0" lang="nl-NL" sz="3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653760" y="1865520"/>
            <a:ext cx="8229240" cy="3384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• </a:t>
            </a: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Afgenomen eind 2024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• </a:t>
            </a: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Onder 422 leden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• </a:t>
            </a: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Waarvan 151 respondenten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• </a:t>
            </a: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36% reactie</a:t>
            </a:r>
            <a:endParaRPr b="0" lang="nl-NL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Dank voor jullie deelname aan de enquête</a:t>
            </a: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. 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sldNum" idx="18"/>
          </p:nvPr>
        </p:nvSpPr>
        <p:spPr>
          <a:xfrm>
            <a:off x="7462800" y="6245280"/>
            <a:ext cx="31212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BAA547BF-CD96-438E-BEF6-9ECD8D1842F3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5" name="Google Shape;295;g357e3cc1481_2_0"/>
          <p:cNvSpPr/>
          <p:nvPr/>
        </p:nvSpPr>
        <p:spPr>
          <a:xfrm>
            <a:off x="4525920" y="1133280"/>
            <a:ext cx="416052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76" name="Google Shape;296;g357e3cc1481_2_0"/>
          <p:cNvCxnSpPr/>
          <p:nvPr/>
        </p:nvCxnSpPr>
        <p:spPr>
          <a:xfrm flipV="1">
            <a:off x="36720" y="1679760"/>
            <a:ext cx="9120960" cy="8280"/>
          </a:xfrm>
          <a:prstGeom prst="straightConnector1">
            <a:avLst/>
          </a:prstGeom>
          <a:ln w="38100">
            <a:solidFill>
              <a:srgbClr val="00b0f0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691640" y="0"/>
            <a:ext cx="6994800" cy="155628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>
              <a:lnSpc>
                <a:spcPct val="150000"/>
              </a:lnSpc>
              <a:buNone/>
              <a:tabLst>
                <a:tab algn="l" pos="0"/>
              </a:tabLst>
            </a:pPr>
            <a:r>
              <a:rPr b="0" lang="en-US" sz="3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Conclusies enquete</a:t>
            </a:r>
            <a:endParaRPr b="0" lang="nl-NL" sz="3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393588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indent="0">
              <a:lnSpc>
                <a:spcPct val="150000"/>
              </a:lnSpc>
              <a:buNone/>
              <a:tabLst>
                <a:tab algn="l" pos="0"/>
              </a:tabLst>
            </a:pPr>
            <a:endParaRPr b="0" lang="nl-NL" sz="2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50000"/>
              </a:lnSpc>
              <a:buNone/>
              <a:tabLst>
                <a:tab algn="l" pos="0"/>
              </a:tabLst>
            </a:pPr>
            <a:r>
              <a:rPr b="0" lang="en-US" sz="25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 3 belangrijkste motivaties om lid te zijn van EGR</a:t>
            </a:r>
            <a:endParaRPr b="0" lang="nl-NL" sz="2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68280">
              <a:lnSpc>
                <a:spcPct val="150000"/>
              </a:lnSpc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2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Betrokkenheid bij de energietransitie (73%).</a:t>
            </a:r>
            <a:endParaRPr b="0" lang="nl-NL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68280">
              <a:lnSpc>
                <a:spcPct val="150000"/>
              </a:lnSpc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2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Een lokaal, onafhankelijk actief energiebeleid (59%)</a:t>
            </a:r>
            <a:endParaRPr b="0" lang="nl-NL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68280">
              <a:lnSpc>
                <a:spcPct val="150000"/>
              </a:lnSpc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2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OM lidmaatschap (34%)</a:t>
            </a:r>
            <a:endParaRPr b="0" lang="nl-NL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87360">
              <a:lnSpc>
                <a:spcPct val="15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25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80% respondenten vinden dat EGR voldoet aan haar verwachtingen</a:t>
            </a:r>
            <a:endParaRPr b="0" lang="nl-NL" sz="2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0">
              <a:lnSpc>
                <a:spcPct val="150000"/>
              </a:lnSpc>
              <a:buNone/>
              <a:tabLst>
                <a:tab algn="l" pos="0"/>
              </a:tabLst>
            </a:pPr>
            <a:r>
              <a:rPr b="0" lang="en-US" sz="17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:</a:t>
            </a:r>
            <a:endParaRPr b="0" lang="nl-NL" sz="1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sldNum" idx="19"/>
          </p:nvPr>
        </p:nvSpPr>
        <p:spPr>
          <a:xfrm>
            <a:off x="7462800" y="6245280"/>
            <a:ext cx="31212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2929C8AD-C4DC-4E34-9679-F94716F82376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cxnSp>
        <p:nvCxnSpPr>
          <p:cNvPr id="180" name="Google Shape;305;g357e3cc1481_2_11"/>
          <p:cNvCxnSpPr/>
          <p:nvPr/>
        </p:nvCxnSpPr>
        <p:spPr>
          <a:xfrm flipV="1">
            <a:off x="36720" y="1594080"/>
            <a:ext cx="9082080" cy="39600"/>
          </a:xfrm>
          <a:prstGeom prst="straightConnector1">
            <a:avLst/>
          </a:prstGeom>
          <a:ln w="38100">
            <a:solidFill>
              <a:srgbClr val="00b0f0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311;g2e0c306365d_0_11"/>
          <p:cNvSpPr/>
          <p:nvPr/>
        </p:nvSpPr>
        <p:spPr>
          <a:xfrm>
            <a:off x="123120" y="1593720"/>
            <a:ext cx="8897400" cy="39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tIns="50760" bIns="50760" anchor="t">
            <a:noAutofit/>
          </a:bodyPr>
          <a:p>
            <a:pPr marL="457200" indent="-35568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 leden maken bij EGR het meeste gebruik van 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55680">
              <a:lnSpc>
                <a:spcPct val="150000"/>
              </a:lnSpc>
              <a:buClr>
                <a:srgbClr val="000000"/>
              </a:buClr>
              <a:buFont typeface="Arial"/>
              <a:buChar char="○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energieadvies/warmtescan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55680">
              <a:lnSpc>
                <a:spcPct val="150000"/>
              </a:lnSpc>
              <a:buClr>
                <a:srgbClr val="000000"/>
              </a:buClr>
              <a:buFont typeface="Arial"/>
              <a:buChar char="○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informatie via de nieuwsbrief 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55680">
              <a:lnSpc>
                <a:spcPct val="150000"/>
              </a:lnSpc>
              <a:buClr>
                <a:srgbClr val="000000"/>
              </a:buClr>
              <a:buFont typeface="Arial"/>
              <a:buChar char="○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het lidmaatschap van OM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5568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 3 belangrijkste activiteiten die we moeten vasthouden: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14400" indent="-35568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advies/warmtescans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14400" indent="-35568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lokaal opwekken van energie (zon en wind) 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14400" indent="-35568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overleg met de gemeente over energie gerelateerde zaken (beleid en subsidie)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50000"/>
              </a:lnSpc>
            </a:pPr>
            <a:endParaRPr b="0" lang="nl-NL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50000"/>
              </a:lnSpc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>
              <a:lnSpc>
                <a:spcPct val="150000"/>
              </a:lnSpc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82" name="Google Shape;312;g2e0c306365d_0_11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  <p:sp>
        <p:nvSpPr>
          <p:cNvPr id="183" name="Google Shape;313;g2e0c306365d_0_11"/>
          <p:cNvSpPr/>
          <p:nvPr/>
        </p:nvSpPr>
        <p:spPr>
          <a:xfrm>
            <a:off x="1720440" y="433800"/>
            <a:ext cx="6524280" cy="105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-US" sz="3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Conclusies enquete</a:t>
            </a:r>
            <a:endParaRPr b="0" lang="nl-NL" sz="3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691640" y="0"/>
            <a:ext cx="6994800" cy="10760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Wil je meedenken? </a:t>
            </a: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491760" y="1556640"/>
            <a:ext cx="8417160" cy="52574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457200" indent="-35568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Taken verantwoording van de ledenraad: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55680">
              <a:lnSpc>
                <a:spcPct val="115000"/>
              </a:lnSpc>
              <a:buClr>
                <a:srgbClr val="000000"/>
              </a:buClr>
              <a:buFont typeface="Arial"/>
              <a:buChar char="○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Deelname bestuur overleg en gevraagd of ongevraagd advies geven.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55680">
              <a:lnSpc>
                <a:spcPct val="115000"/>
              </a:lnSpc>
              <a:buClr>
                <a:srgbClr val="000000"/>
              </a:buClr>
              <a:buFont typeface="Arial"/>
              <a:buChar char="○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Vertegenwoordigd en geeft een stem namens de leden aan het bestuur </a:t>
            </a:r>
            <a:r>
              <a:rPr b="1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(neem dus svp contact op bij suggesties/ideeën)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Ledenraad let op visie en beleid van EGR. Waar willen we heen en welke vernieuwende ideeën hebben we voor de leden. 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0">
              <a:lnSpc>
                <a:spcPct val="15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1" lang="en-US" sz="23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            </a:t>
            </a:r>
            <a:r>
              <a:rPr b="1" lang="en-US" sz="23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ledenraad@energiegilzerijen.nl</a:t>
            </a:r>
            <a:endParaRPr b="0" lang="nl-NL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sldNum" idx="20"/>
          </p:nvPr>
        </p:nvSpPr>
        <p:spPr>
          <a:xfrm>
            <a:off x="7462800" y="6245280"/>
            <a:ext cx="31212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5A562D14-3701-43D3-A530-C1BEAFB0A1BE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cxnSp>
        <p:nvCxnSpPr>
          <p:cNvPr id="187" name="Google Shape;322;g357e3cc1481_2_27"/>
          <p:cNvCxnSpPr/>
          <p:nvPr/>
        </p:nvCxnSpPr>
        <p:spPr>
          <a:xfrm>
            <a:off x="36720" y="1500840"/>
            <a:ext cx="9074520" cy="16200"/>
          </a:xfrm>
          <a:prstGeom prst="straightConnector1">
            <a:avLst/>
          </a:prstGeom>
          <a:ln w="38100">
            <a:solidFill>
              <a:srgbClr val="00b0f0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/>
          </p:nvPr>
        </p:nvSpPr>
        <p:spPr>
          <a:xfrm>
            <a:off x="580680" y="1990800"/>
            <a:ext cx="7982640" cy="36014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914400"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91440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financieel jaarverslag 2024</a:t>
            </a: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7168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Verslag kascontrole door Anton van Loon en Leo Peters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7168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Verkiezing nieuwe kascommissie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71680" indent="-33012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Project thuisbatterij voor alle leden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71680" indent="-33012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Project grote batterij bij Spinderwind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7168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Verslag ledenraad en resultaten leden-enquête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7168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Nieuwe leden voor bestuur en ledenraad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Google Shape;87;p3"/>
          <p:cNvSpPr/>
          <p:nvPr/>
        </p:nvSpPr>
        <p:spPr>
          <a:xfrm>
            <a:off x="1398600" y="401760"/>
            <a:ext cx="72068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9600">
              <a:lnSpc>
                <a:spcPct val="100000"/>
              </a:lnSpc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Programma</a:t>
            </a: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(vervolg)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76" name="Google Shape;88;p3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327;p32" descr="EnergieGilzeRijen_pay_off++.jpg"/>
          <p:cNvPicPr/>
          <p:nvPr/>
        </p:nvPicPr>
        <p:blipFill>
          <a:blip r:embed="rId1"/>
          <a:stretch/>
        </p:blipFill>
        <p:spPr>
          <a:xfrm>
            <a:off x="1476360" y="692280"/>
            <a:ext cx="5974920" cy="1469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47640" y="2447640"/>
            <a:ext cx="7772040" cy="224352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marL="39600" indent="0" algn="ctr">
              <a:lnSpc>
                <a:spcPct val="150000"/>
              </a:lnSpc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Dit was de</a:t>
            </a:r>
            <a:br>
              <a:rPr sz="4400"/>
            </a:b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ALV 2025</a:t>
            </a:r>
            <a:br>
              <a:rPr sz="4400"/>
            </a:b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Iedereen hartelijk bedankt voor de komst!</a:t>
            </a: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93;p4"/>
          <p:cNvSpPr/>
          <p:nvPr/>
        </p:nvSpPr>
        <p:spPr>
          <a:xfrm>
            <a:off x="1611360" y="798480"/>
            <a:ext cx="740376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" name="Google Shape;94;p4"/>
          <p:cNvSpPr/>
          <p:nvPr/>
        </p:nvSpPr>
        <p:spPr>
          <a:xfrm>
            <a:off x="3134880" y="1557360"/>
            <a:ext cx="5471640" cy="4758120"/>
          </a:xfrm>
          <a:prstGeom prst="rect">
            <a:avLst/>
          </a:prstGeom>
          <a:noFill/>
          <a:ln w="0"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361800" indent="-361800">
              <a:lnSpc>
                <a:spcPct val="150000"/>
              </a:lnSpc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Organisatie in 2024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>
              <a:lnSpc>
                <a:spcPct val="150000"/>
              </a:lnSpc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Bestuur: 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Corné van den Boogaart, voorzitter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Gerd Nossing, secretaris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Frans Jacobs, 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Verdana"/>
                <a:ea typeface="Verdana"/>
              </a:rPr>
              <a:t>penningmeester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Guus van Roozendaal, communicatie/promotie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Bart Cox, contactpersoon OM | nieuwe energie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André Dilweg, projecten + adviezen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>
              <a:lnSpc>
                <a:spcPct val="150000"/>
              </a:lnSpc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Ledenraad: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Adriaan Ansems, Wil Lips, Jan Beenhakker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>
              <a:lnSpc>
                <a:spcPct val="150000"/>
              </a:lnSpc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Werkgr. Communicatie+Promotie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: o.l.v. Jac van Hoek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>
              <a:lnSpc>
                <a:spcPct val="150000"/>
              </a:lnSpc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Werkgroep Energie Besparen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: o.l.v. Yvonne Somers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>
              <a:lnSpc>
                <a:spcPct val="150000"/>
              </a:lnSpc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Werkgroep Batterijen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: o.l.v. André Dilweg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79" name="Google Shape;95;p4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  <p:sp>
        <p:nvSpPr>
          <p:cNvPr id="80" name="Google Shape;96;p4"/>
          <p:cNvSpPr/>
          <p:nvPr/>
        </p:nvSpPr>
        <p:spPr>
          <a:xfrm>
            <a:off x="1593720" y="674640"/>
            <a:ext cx="72086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960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Verslag Bestuur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1" name="Google Shape;97;p4" descr=""/>
          <p:cNvPicPr/>
          <p:nvPr/>
        </p:nvPicPr>
        <p:blipFill>
          <a:blip r:embed="rId1"/>
          <a:stretch/>
        </p:blipFill>
        <p:spPr>
          <a:xfrm>
            <a:off x="210960" y="1700280"/>
            <a:ext cx="2800080" cy="4982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102;p5"/>
          <p:cNvSpPr/>
          <p:nvPr/>
        </p:nvSpPr>
        <p:spPr>
          <a:xfrm>
            <a:off x="1611360" y="798480"/>
            <a:ext cx="740376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" name="Google Shape;103;p5"/>
          <p:cNvSpPr/>
          <p:nvPr/>
        </p:nvSpPr>
        <p:spPr>
          <a:xfrm>
            <a:off x="576360" y="1726200"/>
            <a:ext cx="7991280" cy="372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361800" indent="-361800">
              <a:lnSpc>
                <a:spcPct val="150000"/>
              </a:lnSpc>
              <a:tabLst>
                <a:tab algn="l" pos="0"/>
              </a:tabLst>
            </a:pPr>
            <a:r>
              <a:rPr b="1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Activiteiten 2024</a:t>
            </a: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556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9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Energie besparen</a:t>
            </a:r>
            <a:endParaRPr b="0" lang="nl-NL" sz="1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556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9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Wijkaanpak</a:t>
            </a:r>
            <a:endParaRPr b="0" lang="nl-NL" sz="1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556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9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Isolatieglasproject</a:t>
            </a:r>
            <a:endParaRPr b="0" lang="nl-NL" sz="1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556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9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Zonnepanelenproject</a:t>
            </a:r>
            <a:endParaRPr b="0" lang="nl-NL" sz="1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556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9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Energielevering via OM | nieuwe energie</a:t>
            </a:r>
            <a:endParaRPr b="0" lang="nl-NL" sz="1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556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9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Ledendag  </a:t>
            </a:r>
            <a:endParaRPr b="0" lang="nl-NL" sz="1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61800" indent="-3556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9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Deelname Spinderwind BV</a:t>
            </a:r>
            <a:endParaRPr b="0" lang="nl-NL" sz="1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nl-NL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84" name="Google Shape;104;p5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  <p:sp>
        <p:nvSpPr>
          <p:cNvPr id="85" name="Google Shape;105;p5"/>
          <p:cNvSpPr/>
          <p:nvPr/>
        </p:nvSpPr>
        <p:spPr>
          <a:xfrm>
            <a:off x="1598760" y="633240"/>
            <a:ext cx="72086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40680" tIns="0" bIns="0" anchor="t">
            <a:noAutofit/>
          </a:bodyPr>
          <a:p>
            <a:pPr marL="3960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activiteiten 2024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692360" y="0"/>
            <a:ext cx="6994080" cy="1557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werkgroep Energie Besparen 2024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360000" y="4311720"/>
            <a:ext cx="8797680" cy="126828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114480"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14 adviseurs betrokken bij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: adviezen, warmtescans, energiebespaaractie maar ook bij bezetting Energie Informatiepunt, werkgroepen ‘thuisbatterij’, ‘energieke wijken’ en ‘communicatie/promotie’(Compro), ondersteuning open dag ‘gasloos wonen’ enz.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14480"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Hebben zich verdiept in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: bio-based isolatiemateriaal en subsidieaanvragen.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0">
              <a:lnSpc>
                <a:spcPct val="115000"/>
              </a:lnSpc>
              <a:buNone/>
              <a:tabLst>
                <a:tab algn="l" pos="0"/>
              </a:tabLst>
            </a:pP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14400" indent="0">
              <a:lnSpc>
                <a:spcPct val="150000"/>
              </a:lnSpc>
              <a:buNone/>
              <a:tabLst>
                <a:tab algn="l" pos="0"/>
              </a:tabLst>
            </a:pP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14400" indent="0">
              <a:lnSpc>
                <a:spcPct val="150000"/>
              </a:lnSpc>
              <a:buNone/>
              <a:tabLst>
                <a:tab algn="l" pos="0"/>
              </a:tabLst>
            </a:pP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8" name="Google Shape;112;p6" descr=""/>
          <p:cNvPicPr/>
          <p:nvPr/>
        </p:nvPicPr>
        <p:blipFill>
          <a:blip r:embed="rId1"/>
          <a:srcRect l="-1791" t="3718" r="-1152" b="3697"/>
          <a:stretch/>
        </p:blipFill>
        <p:spPr>
          <a:xfrm>
            <a:off x="1486440" y="1283400"/>
            <a:ext cx="6253560" cy="294696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89" name="Google Shape;113;p6"/>
          <p:cNvCxnSpPr/>
          <p:nvPr/>
        </p:nvCxnSpPr>
        <p:spPr>
          <a:xfrm flipV="1">
            <a:off x="13680" y="1283400"/>
            <a:ext cx="9105120" cy="7920"/>
          </a:xfrm>
          <a:prstGeom prst="straightConnector1">
            <a:avLst/>
          </a:prstGeom>
          <a:ln w="38100">
            <a:solidFill>
              <a:srgbClr val="00b0f0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692360" y="0"/>
            <a:ext cx="6994080" cy="1557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Wijkaanpak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627120" y="1623240"/>
            <a:ext cx="8145000" cy="22640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39600" indent="0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Activiteiten in 6 wijken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	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457200" indent="-2728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Projectleider: Arjan Broers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457200" indent="-2728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Wijken (uitgebreid): (1) Schildersbuurt, (2) Wolfsweide, (3) 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Steenakkers</a:t>
            </a: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, </a:t>
            </a:r>
            <a:br>
              <a:rPr sz="1600"/>
            </a:b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(4) Hofstad, (5) 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Molenschot</a:t>
            </a: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 en (6) 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Rijen-Zuid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457200" indent="-27288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Samenvatting aanpak en resultaten 2024: nieuwsbrieven, bewonersavond, duurzaamheidsmarkt, filmavond, rookproeven, P1 meter.</a:t>
            </a:r>
            <a:endParaRPr b="0" lang="nl-NL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Google Shape;120;p7"/>
          <p:cNvSpPr/>
          <p:nvPr/>
        </p:nvSpPr>
        <p:spPr>
          <a:xfrm>
            <a:off x="7462800" y="6245280"/>
            <a:ext cx="31212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fld id="{2BBFFA9B-2F22-4F8A-9F04-8339D4EB40F4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3" name="Google Shape;121;p7" descr=""/>
          <p:cNvPicPr/>
          <p:nvPr/>
        </p:nvPicPr>
        <p:blipFill>
          <a:blip r:embed="rId1"/>
          <a:stretch/>
        </p:blipFill>
        <p:spPr>
          <a:xfrm>
            <a:off x="3730320" y="3947400"/>
            <a:ext cx="1816920" cy="280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Google Shape;122;p7" descr=""/>
          <p:cNvPicPr/>
          <p:nvPr/>
        </p:nvPicPr>
        <p:blipFill>
          <a:blip r:embed="rId2"/>
          <a:stretch/>
        </p:blipFill>
        <p:spPr>
          <a:xfrm>
            <a:off x="312480" y="3947400"/>
            <a:ext cx="3160440" cy="280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" name="Google Shape;123;p7" descr=""/>
          <p:cNvPicPr/>
          <p:nvPr/>
        </p:nvPicPr>
        <p:blipFill>
          <a:blip r:embed="rId3"/>
          <a:stretch/>
        </p:blipFill>
        <p:spPr>
          <a:xfrm>
            <a:off x="312480" y="6245280"/>
            <a:ext cx="1089360" cy="505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6" name="Google Shape;124;p7" descr=""/>
          <p:cNvPicPr/>
          <p:nvPr/>
        </p:nvPicPr>
        <p:blipFill>
          <a:blip r:embed="rId4"/>
          <a:stretch/>
        </p:blipFill>
        <p:spPr>
          <a:xfrm>
            <a:off x="5804280" y="3822120"/>
            <a:ext cx="3037320" cy="291564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97" name="Google Shape;125;p7"/>
          <p:cNvCxnSpPr/>
          <p:nvPr/>
        </p:nvCxnSpPr>
        <p:spPr>
          <a:xfrm flipV="1">
            <a:off x="21240" y="1516680"/>
            <a:ext cx="9082440" cy="46800"/>
          </a:xfrm>
          <a:prstGeom prst="straightConnector1">
            <a:avLst/>
          </a:prstGeom>
          <a:ln w="38100">
            <a:solidFill>
              <a:srgbClr val="00b0f0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692360" y="0"/>
            <a:ext cx="6994080" cy="1557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Deelname Spinderwind BV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424080" y="1681560"/>
            <a:ext cx="8295840" cy="439704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marL="39600"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9600"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82680" indent="-19044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24080" y="1744920"/>
            <a:ext cx="8229240" cy="411012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EGR is deelnemer in Spinderwind BV. Eén van de 11 energiecoöperaties die tezamen 50% aandeel in de BV hebben. 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Uitkering in 2024 betreft resultaten 2023.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nl-NL" sz="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2023 was een normaal windjaar, maar vanwege: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Het vastgestelde basisbedrag vanuit de SDE subsidiegelden is te hoog vastgesteld, deze is gerelateerd aan de energieprijzen van voorgaand jaar.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Daardoor kreeg Spinderwind geen voorschotten uit de SDE regeling.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Hierdoor mocht Spinderwind geen dividend uitkeren van de bank omdat er te weinig liquide middelen in de kas waren.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 verwachting is dat er in 2025 weer een ‘normale’ uitkering zal plaatsvinden.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01" name="Google Shape;133;p9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738800" y="38880"/>
            <a:ext cx="6994080" cy="1557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ctr">
            <a:noAutofit/>
          </a:bodyPr>
          <a:p>
            <a:pPr marL="396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werkgroep Compro</a:t>
            </a:r>
            <a:endParaRPr b="0" lang="nl-NL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324000" y="1680120"/>
            <a:ext cx="8141400" cy="4113000"/>
          </a:xfrm>
          <a:prstGeom prst="rect">
            <a:avLst/>
          </a:prstGeom>
          <a:noFill/>
          <a:ln w="0">
            <a:noFill/>
          </a:ln>
        </p:spPr>
        <p:txBody>
          <a:bodyPr lIns="50760" rIns="91440" tIns="50760" bIns="50760" anchor="t">
            <a:noAutofit/>
          </a:bodyPr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WIE:  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Guus van Roozendaal, Adriaan Ansems, Yvonne Somers, Yvonne Slotboom van Vroonhoven en Jac van Hoek.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Vergaderen  8 keer per jaar en 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zorgen voor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: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nieuwsbrief (5x)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artikelen in weekblad 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actueel houden van website 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aanwezig met stand op markten in Gilze  en Rijen (6)        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aandacht besteed aan de Nationale Klimaatweek:A life on our Planet en folder verspreid met 'Nature is speaking' /'waarom doen wij dit'.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op 28 januari een dag 'Gasloos wonen' georganiseerd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een avond georganiseerd voor de mensen die gasloos wonen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VIP gevraagd om reclame te maken voor vrijwilligers die EGR willen ondersteunen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bestuur geadviseerd m.b.t. foto’s op de website met korte tekst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 </a:t>
            </a: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0324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0324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nl-NL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" name="Google Shape;140;p10"/>
          <p:cNvSpPr/>
          <p:nvPr/>
        </p:nvSpPr>
        <p:spPr>
          <a:xfrm>
            <a:off x="7462800" y="6245280"/>
            <a:ext cx="31248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fld id="{94F82E3C-D3A4-4891-958A-C6CA01865552}" type="slidenum"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nl-NL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05" name="Google Shape;141;p10"/>
          <p:cNvCxnSpPr/>
          <p:nvPr/>
        </p:nvCxnSpPr>
        <p:spPr>
          <a:xfrm>
            <a:off x="0" y="1557000"/>
            <a:ext cx="9144360" cy="2160"/>
          </a:xfrm>
          <a:prstGeom prst="straightConnector1">
            <a:avLst/>
          </a:prstGeom>
          <a:ln w="57150">
            <a:solidFill>
              <a:srgbClr val="00b0f0"/>
            </a:solidFill>
            <a:miter/>
          </a:ln>
        </p:spPr>
      </p:cxnSp>
      <p:sp>
        <p:nvSpPr>
          <p:cNvPr id="106" name="Google Shape;142;p10"/>
          <p:cNvSpPr/>
          <p:nvPr/>
        </p:nvSpPr>
        <p:spPr>
          <a:xfrm>
            <a:off x="324000" y="4091040"/>
            <a:ext cx="23760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trike="noStrike" u="none">
                <a:solidFill>
                  <a:srgbClr val="000000"/>
                </a:solidFill>
                <a:uFillTx/>
                <a:latin typeface="Verdana"/>
                <a:ea typeface="Verdana"/>
              </a:rPr>
              <a:t> </a:t>
            </a:r>
            <a:endParaRPr b="0" lang="nl-NL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.</a:t>
            </a:r>
            <a:endParaRPr b="0" lang="nl-NL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1_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LibreOffice/24.8.4.2$MacOSX_X86_64 LibreOffice_project/bb3cfa12c7b1bf994ecc5649a80400d06cd71002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nl-NL</dc:language>
  <cp:lastModifiedBy/>
  <dcterms:modified xsi:type="dcterms:W3CDTF">2025-05-28T10:17:35Z</dcterms:modified>
  <cp:revision>5</cp:revision>
  <dc:subject/>
  <dc:title/>
</cp:coreProperties>
</file>